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DD5A61-4932-47DC-82EC-F774C5AC3C55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2FD726-8305-42A6-B177-0C6951A0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Third Grade </a:t>
            </a:r>
            <a:br>
              <a:rPr lang="en-US" dirty="0" smtClean="0"/>
            </a:br>
            <a:r>
              <a:rPr lang="en-US" dirty="0" smtClean="0"/>
              <a:t>Testing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Root Elementary</a:t>
            </a:r>
          </a:p>
          <a:p>
            <a:r>
              <a:rPr lang="en-US" dirty="0" smtClean="0"/>
              <a:t>2011-2012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CogAT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i="1" dirty="0" smtClean="0"/>
              <a:t>Aptitude</a:t>
            </a:r>
            <a:r>
              <a:rPr lang="en-US" sz="2800" dirty="0" smtClean="0"/>
              <a:t>: the ability to develop skills or acquire knowledge</a:t>
            </a:r>
          </a:p>
          <a:p>
            <a:pPr lvl="1"/>
            <a:r>
              <a:rPr lang="en-US" sz="2800" dirty="0" smtClean="0"/>
              <a:t>Measures </a:t>
            </a:r>
            <a:r>
              <a:rPr lang="en-US" sz="2800" dirty="0"/>
              <a:t>general thinking and problem-solving</a:t>
            </a:r>
            <a:r>
              <a:rPr lang="en-US" sz="2400" dirty="0"/>
              <a:t> </a:t>
            </a:r>
            <a:r>
              <a:rPr lang="en-US" sz="2800" dirty="0"/>
              <a:t>skills and indicates how well the student uses these skills to solve verbal, quantitative, and nonverbal </a:t>
            </a:r>
            <a:r>
              <a:rPr lang="en-US" sz="2800" dirty="0" smtClean="0"/>
              <a:t>problems</a:t>
            </a:r>
          </a:p>
          <a:p>
            <a:pPr lvl="1"/>
            <a:r>
              <a:rPr lang="en-US" sz="2800" dirty="0" smtClean="0"/>
              <a:t>These </a:t>
            </a:r>
            <a:r>
              <a:rPr lang="en-US" sz="2800" dirty="0"/>
              <a:t>abilities are closely related to an individual’s success in school</a:t>
            </a:r>
            <a:r>
              <a:rPr lang="en-US" sz="2800" dirty="0" smtClean="0"/>
              <a:t>, so </a:t>
            </a:r>
            <a:r>
              <a:rPr lang="en-US" sz="2800" dirty="0"/>
              <a:t>test results may be used in planning effective instructional programs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CogAT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Three sections: </a:t>
            </a:r>
            <a:r>
              <a:rPr lang="en-US" dirty="0" smtClean="0">
                <a:solidFill>
                  <a:srgbClr val="7030A0"/>
                </a:solidFill>
              </a:rPr>
              <a:t>Verbal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Quantitative</a:t>
            </a:r>
            <a:r>
              <a:rPr lang="en-US" dirty="0"/>
              <a:t>, and </a:t>
            </a:r>
            <a:r>
              <a:rPr lang="en-US" dirty="0">
                <a:solidFill>
                  <a:srgbClr val="7030A0"/>
                </a:solidFill>
              </a:rPr>
              <a:t>Nonverbal</a:t>
            </a:r>
            <a:r>
              <a:rPr lang="en-US" dirty="0"/>
              <a:t>.  </a:t>
            </a:r>
            <a:r>
              <a:rPr lang="en-US" dirty="0" smtClean="0"/>
              <a:t>Scores </a:t>
            </a:r>
            <a:r>
              <a:rPr lang="en-US" dirty="0"/>
              <a:t>from these three </a:t>
            </a:r>
            <a:r>
              <a:rPr lang="en-US" dirty="0" smtClean="0"/>
              <a:t>sections </a:t>
            </a:r>
            <a:r>
              <a:rPr lang="en-US" dirty="0"/>
              <a:t>yield </a:t>
            </a:r>
            <a:r>
              <a:rPr lang="en-US" dirty="0" smtClean="0"/>
              <a:t>a </a:t>
            </a:r>
            <a:r>
              <a:rPr lang="en-US" i="1" dirty="0"/>
              <a:t>composite </a:t>
            </a:r>
            <a:r>
              <a:rPr lang="en-US" i="1" dirty="0" smtClean="0"/>
              <a:t>score</a:t>
            </a:r>
            <a:r>
              <a:rPr lang="en-US" dirty="0" smtClean="0"/>
              <a:t>.</a:t>
            </a:r>
          </a:p>
          <a:p>
            <a:r>
              <a:rPr lang="en-US" u="sng" dirty="0" smtClean="0">
                <a:solidFill>
                  <a:srgbClr val="7030A0"/>
                </a:solidFill>
              </a:rPr>
              <a:t>Verbal</a:t>
            </a:r>
            <a:r>
              <a:rPr lang="en-US" dirty="0" smtClean="0"/>
              <a:t>: associated with Language Arts; measures verbal reasoning abilities such as comprehension and higher level thinking skills</a:t>
            </a:r>
          </a:p>
          <a:p>
            <a:r>
              <a:rPr lang="en-US" u="sng" dirty="0" smtClean="0">
                <a:solidFill>
                  <a:srgbClr val="7030A0"/>
                </a:solidFill>
              </a:rPr>
              <a:t>Quantitative</a:t>
            </a:r>
            <a:r>
              <a:rPr lang="en-US" dirty="0" smtClean="0"/>
              <a:t>: associated with Math; measures reasoning skills and various strategies with problem solving</a:t>
            </a:r>
          </a:p>
          <a:p>
            <a:r>
              <a:rPr lang="en-US" u="sng" dirty="0" smtClean="0">
                <a:solidFill>
                  <a:srgbClr val="7030A0"/>
                </a:solidFill>
              </a:rPr>
              <a:t>Nonverbal</a:t>
            </a:r>
            <a:r>
              <a:rPr lang="en-US" dirty="0" smtClean="0"/>
              <a:t>: problem solving and higher level thinking that use </a:t>
            </a:r>
            <a:r>
              <a:rPr lang="en-US" dirty="0"/>
              <a:t>only geometric shapes and figures and require no reading and no </a:t>
            </a:r>
            <a:r>
              <a:rPr lang="en-US" dirty="0" smtClean="0"/>
              <a:t>background knowledge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CogAT…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Teachers evaluate to look for learning needs of students</a:t>
            </a:r>
          </a:p>
          <a:p>
            <a:r>
              <a:rPr lang="en-US" i="1" dirty="0" smtClean="0"/>
              <a:t>Performance is compared to that of other students in the same </a:t>
            </a:r>
            <a:r>
              <a:rPr lang="en-US" b="1" i="1" dirty="0" smtClean="0"/>
              <a:t>age</a:t>
            </a:r>
            <a:r>
              <a:rPr lang="en-US" i="1" dirty="0" smtClean="0"/>
              <a:t> group, not their grade level</a:t>
            </a:r>
          </a:p>
          <a:p>
            <a:endParaRPr lang="en-US" i="1" dirty="0" smtClean="0"/>
          </a:p>
          <a:p>
            <a:r>
              <a:rPr lang="en-US" dirty="0" smtClean="0"/>
              <a:t>If a child scores 85% or higher, they will be further evaluated using the ITBS to determine if there is a need for AIG services</a:t>
            </a:r>
          </a:p>
          <a:p>
            <a:r>
              <a:rPr lang="en-US" dirty="0" smtClean="0"/>
              <a:t>85% can be their composite score or in one area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Achievement</a:t>
            </a:r>
            <a:r>
              <a:rPr lang="en-US" dirty="0" smtClean="0"/>
              <a:t>: acquired learning</a:t>
            </a:r>
          </a:p>
          <a:p>
            <a:r>
              <a:rPr lang="en-US" dirty="0" smtClean="0"/>
              <a:t>Three areas are measured: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Reading, Mathematics, and Critical Thinking</a:t>
            </a:r>
          </a:p>
          <a:p>
            <a:r>
              <a:rPr lang="en-US" dirty="0" smtClean="0"/>
              <a:t>The critical thinking questions are integrated into the Reading and Math sections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Scores will be discussed in detail later, but students must score at least 92% on both tests to be eligible for AIG services</a:t>
            </a:r>
          </a:p>
          <a:p>
            <a:r>
              <a:rPr lang="en-US" dirty="0" smtClean="0"/>
              <a:t>If there are scores to indicate a need for AIG services, other factors will be considered to determine the needs of the student</a:t>
            </a:r>
          </a:p>
          <a:p>
            <a:r>
              <a:rPr lang="en-US" dirty="0" smtClean="0"/>
              <a:t>Students will not be identified until the end of the school year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</TotalTime>
  <Words>307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Third Grade  Testing Information</vt:lpstr>
      <vt:lpstr>The CogAT</vt:lpstr>
      <vt:lpstr>The CogAT</vt:lpstr>
      <vt:lpstr>After the CogAT…</vt:lpstr>
      <vt:lpstr>The ITBS</vt:lpstr>
      <vt:lpstr>What Happens Next?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Grade Testing Information</dc:title>
  <dc:creator>jst-pierre</dc:creator>
  <cp:lastModifiedBy>jst-pierre</cp:lastModifiedBy>
  <cp:revision>14</cp:revision>
  <dcterms:created xsi:type="dcterms:W3CDTF">2011-10-03T17:36:19Z</dcterms:created>
  <dcterms:modified xsi:type="dcterms:W3CDTF">2012-08-24T13:20:12Z</dcterms:modified>
</cp:coreProperties>
</file>